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97169A40-1CF2-4EAD-A94D-76863EBB49E7}" type="datetimeFigureOut">
              <a:rPr lang="ar-EG" smtClean="0"/>
              <a:t>25/07/1441</a:t>
            </a:fld>
            <a:endParaRPr lang="ar-EG"/>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ar-EG"/>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E576976A-768E-41B1-9D9A-364F0A870D26}" type="slidenum">
              <a:rPr lang="ar-EG" smtClean="0"/>
              <a:t>‹#›</a:t>
            </a:fld>
            <a:endParaRPr lang="ar-EG"/>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7169A40-1CF2-4EAD-A94D-76863EBB49E7}" type="datetimeFigureOut">
              <a:rPr lang="ar-EG" smtClean="0"/>
              <a:t>25/07/1441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E576976A-768E-41B1-9D9A-364F0A870D26}" type="slidenum">
              <a:rPr lang="ar-EG" smtClean="0"/>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7169A40-1CF2-4EAD-A94D-76863EBB49E7}" type="datetimeFigureOut">
              <a:rPr lang="ar-EG" smtClean="0"/>
              <a:t>25/07/1441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E576976A-768E-41B1-9D9A-364F0A870D26}" type="slidenum">
              <a:rPr lang="ar-EG" smtClean="0"/>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97169A40-1CF2-4EAD-A94D-76863EBB49E7}" type="datetimeFigureOut">
              <a:rPr lang="ar-EG" smtClean="0"/>
              <a:t>25/07/1441</a:t>
            </a:fld>
            <a:endParaRPr lang="ar-EG"/>
          </a:p>
        </p:txBody>
      </p:sp>
      <p:sp>
        <p:nvSpPr>
          <p:cNvPr id="5" name="Footer Placeholder 4"/>
          <p:cNvSpPr>
            <a:spLocks noGrp="1"/>
          </p:cNvSpPr>
          <p:nvPr>
            <p:ph type="ftr" sz="quarter" idx="11"/>
          </p:nvPr>
        </p:nvSpPr>
        <p:spPr>
          <a:xfrm>
            <a:off x="457200" y="6480969"/>
            <a:ext cx="4260056" cy="300831"/>
          </a:xfrm>
        </p:spPr>
        <p:txBody>
          <a:bodyPr/>
          <a:lstStyle/>
          <a:p>
            <a:endParaRPr lang="ar-EG"/>
          </a:p>
        </p:txBody>
      </p:sp>
      <p:sp>
        <p:nvSpPr>
          <p:cNvPr id="6" name="Slide Number Placeholder 5"/>
          <p:cNvSpPr>
            <a:spLocks noGrp="1"/>
          </p:cNvSpPr>
          <p:nvPr>
            <p:ph type="sldNum" sz="quarter" idx="12"/>
          </p:nvPr>
        </p:nvSpPr>
        <p:spPr/>
        <p:txBody>
          <a:bodyPr/>
          <a:lstStyle/>
          <a:p>
            <a:fld id="{E576976A-768E-41B1-9D9A-364F0A870D26}" type="slidenum">
              <a:rPr lang="ar-EG" smtClean="0"/>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97169A40-1CF2-4EAD-A94D-76863EBB49E7}" type="datetimeFigureOut">
              <a:rPr lang="ar-EG" smtClean="0"/>
              <a:t>25/07/1441</a:t>
            </a:fld>
            <a:endParaRPr lang="ar-EG"/>
          </a:p>
        </p:txBody>
      </p:sp>
      <p:sp>
        <p:nvSpPr>
          <p:cNvPr id="5" name="Footer Placeholder 4"/>
          <p:cNvSpPr>
            <a:spLocks noGrp="1"/>
          </p:cNvSpPr>
          <p:nvPr>
            <p:ph type="ftr" sz="quarter" idx="11"/>
          </p:nvPr>
        </p:nvSpPr>
        <p:spPr>
          <a:xfrm>
            <a:off x="2619376" y="6480969"/>
            <a:ext cx="4260056" cy="300831"/>
          </a:xfrm>
        </p:spPr>
        <p:txBody>
          <a:bodyPr/>
          <a:lstStyle/>
          <a:p>
            <a:endParaRPr lang="ar-EG"/>
          </a:p>
        </p:txBody>
      </p:sp>
      <p:sp>
        <p:nvSpPr>
          <p:cNvPr id="6" name="Slide Number Placeholder 5"/>
          <p:cNvSpPr>
            <a:spLocks noGrp="1"/>
          </p:cNvSpPr>
          <p:nvPr>
            <p:ph type="sldNum" sz="quarter" idx="12"/>
          </p:nvPr>
        </p:nvSpPr>
        <p:spPr>
          <a:xfrm>
            <a:off x="8451056" y="809624"/>
            <a:ext cx="502920" cy="300831"/>
          </a:xfrm>
        </p:spPr>
        <p:txBody>
          <a:bodyPr/>
          <a:lstStyle/>
          <a:p>
            <a:fld id="{E576976A-768E-41B1-9D9A-364F0A870D26}" type="slidenum">
              <a:rPr lang="ar-EG" smtClean="0"/>
              <a:t>‹#›</a:t>
            </a:fld>
            <a:endParaRPr lang="ar-EG"/>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97169A40-1CF2-4EAD-A94D-76863EBB49E7}" type="datetimeFigureOut">
              <a:rPr lang="ar-EG" smtClean="0"/>
              <a:t>25/07/1441</a:t>
            </a:fld>
            <a:endParaRPr lang="ar-EG"/>
          </a:p>
        </p:txBody>
      </p:sp>
      <p:sp>
        <p:nvSpPr>
          <p:cNvPr id="6" name="Footer Placeholder 5"/>
          <p:cNvSpPr>
            <a:spLocks noGrp="1"/>
          </p:cNvSpPr>
          <p:nvPr>
            <p:ph type="ftr" sz="quarter" idx="11"/>
          </p:nvPr>
        </p:nvSpPr>
        <p:spPr>
          <a:xfrm>
            <a:off x="457200" y="6480969"/>
            <a:ext cx="4260056" cy="301752"/>
          </a:xfrm>
        </p:spPr>
        <p:txBody>
          <a:bodyPr/>
          <a:lstStyle/>
          <a:p>
            <a:endParaRPr lang="ar-EG"/>
          </a:p>
        </p:txBody>
      </p:sp>
      <p:sp>
        <p:nvSpPr>
          <p:cNvPr id="7" name="Slide Number Placeholder 6"/>
          <p:cNvSpPr>
            <a:spLocks noGrp="1"/>
          </p:cNvSpPr>
          <p:nvPr>
            <p:ph type="sldNum" sz="quarter" idx="12"/>
          </p:nvPr>
        </p:nvSpPr>
        <p:spPr>
          <a:xfrm>
            <a:off x="7589520" y="6480969"/>
            <a:ext cx="502920" cy="301752"/>
          </a:xfrm>
        </p:spPr>
        <p:txBody>
          <a:bodyPr/>
          <a:lstStyle/>
          <a:p>
            <a:fld id="{E576976A-768E-41B1-9D9A-364F0A870D26}" type="slidenum">
              <a:rPr lang="ar-EG" smtClean="0"/>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97169A40-1CF2-4EAD-A94D-76863EBB49E7}" type="datetimeFigureOut">
              <a:rPr lang="ar-EG" smtClean="0"/>
              <a:t>25/07/1441</a:t>
            </a:fld>
            <a:endParaRPr lang="ar-EG"/>
          </a:p>
        </p:txBody>
      </p:sp>
      <p:sp>
        <p:nvSpPr>
          <p:cNvPr id="8" name="Footer Placeholder 7"/>
          <p:cNvSpPr>
            <a:spLocks noGrp="1"/>
          </p:cNvSpPr>
          <p:nvPr>
            <p:ph type="ftr" sz="quarter" idx="11"/>
          </p:nvPr>
        </p:nvSpPr>
        <p:spPr>
          <a:xfrm>
            <a:off x="457200" y="6480969"/>
            <a:ext cx="4261104" cy="301752"/>
          </a:xfrm>
        </p:spPr>
        <p:txBody>
          <a:bodyPr/>
          <a:lstStyle/>
          <a:p>
            <a:endParaRPr lang="ar-EG"/>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E576976A-768E-41B1-9D9A-364F0A870D26}" type="slidenum">
              <a:rPr lang="ar-EG" smtClean="0"/>
              <a:t>‹#›</a:t>
            </a:fld>
            <a:endParaRPr lang="ar-EG"/>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7169A40-1CF2-4EAD-A94D-76863EBB49E7}" type="datetimeFigureOut">
              <a:rPr lang="ar-EG" smtClean="0"/>
              <a:t>25/07/1441</a:t>
            </a:fld>
            <a:endParaRPr lang="ar-EG"/>
          </a:p>
        </p:txBody>
      </p:sp>
      <p:sp>
        <p:nvSpPr>
          <p:cNvPr id="4" name="Footer Placeholder 3"/>
          <p:cNvSpPr>
            <a:spLocks noGrp="1"/>
          </p:cNvSpPr>
          <p:nvPr>
            <p:ph type="ftr" sz="quarter" idx="11"/>
          </p:nvPr>
        </p:nvSpPr>
        <p:spPr/>
        <p:txBody>
          <a:bodyPr/>
          <a:lstStyle/>
          <a:p>
            <a:endParaRPr lang="ar-EG"/>
          </a:p>
        </p:txBody>
      </p:sp>
      <p:sp>
        <p:nvSpPr>
          <p:cNvPr id="5" name="Slide Number Placeholder 4"/>
          <p:cNvSpPr>
            <a:spLocks noGrp="1"/>
          </p:cNvSpPr>
          <p:nvPr>
            <p:ph type="sldNum" sz="quarter" idx="12"/>
          </p:nvPr>
        </p:nvSpPr>
        <p:spPr/>
        <p:txBody>
          <a:bodyPr/>
          <a:lstStyle/>
          <a:p>
            <a:fld id="{E576976A-768E-41B1-9D9A-364F0A870D26}" type="slidenum">
              <a:rPr lang="ar-EG" smtClean="0"/>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97169A40-1CF2-4EAD-A94D-76863EBB49E7}" type="datetimeFigureOut">
              <a:rPr lang="ar-EG" smtClean="0"/>
              <a:t>25/07/1441</a:t>
            </a:fld>
            <a:endParaRPr lang="ar-EG"/>
          </a:p>
        </p:txBody>
      </p:sp>
      <p:sp>
        <p:nvSpPr>
          <p:cNvPr id="3" name="Footer Placeholder 2"/>
          <p:cNvSpPr>
            <a:spLocks noGrp="1"/>
          </p:cNvSpPr>
          <p:nvPr>
            <p:ph type="ftr" sz="quarter" idx="11"/>
          </p:nvPr>
        </p:nvSpPr>
        <p:spPr>
          <a:xfrm>
            <a:off x="457200" y="6481890"/>
            <a:ext cx="4260056" cy="300831"/>
          </a:xfrm>
        </p:spPr>
        <p:txBody>
          <a:bodyPr/>
          <a:lstStyle/>
          <a:p>
            <a:endParaRPr lang="ar-EG"/>
          </a:p>
        </p:txBody>
      </p:sp>
      <p:sp>
        <p:nvSpPr>
          <p:cNvPr id="4" name="Slide Number Placeholder 3"/>
          <p:cNvSpPr>
            <a:spLocks noGrp="1"/>
          </p:cNvSpPr>
          <p:nvPr>
            <p:ph type="sldNum" sz="quarter" idx="12"/>
          </p:nvPr>
        </p:nvSpPr>
        <p:spPr>
          <a:xfrm>
            <a:off x="7589520" y="6480969"/>
            <a:ext cx="502920" cy="301752"/>
          </a:xfrm>
        </p:spPr>
        <p:txBody>
          <a:bodyPr/>
          <a:lstStyle/>
          <a:p>
            <a:fld id="{E576976A-768E-41B1-9D9A-364F0A870D26}" type="slidenum">
              <a:rPr lang="ar-EG" smtClean="0"/>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97169A40-1CF2-4EAD-A94D-76863EBB49E7}" type="datetimeFigureOut">
              <a:rPr lang="ar-EG" smtClean="0"/>
              <a:t>25/07/1441</a:t>
            </a:fld>
            <a:endParaRPr lang="ar-EG"/>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ar-EG"/>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E576976A-768E-41B1-9D9A-364F0A870D26}" type="slidenum">
              <a:rPr lang="ar-EG" smtClean="0"/>
              <a:t>‹#›</a:t>
            </a:fld>
            <a:endParaRPr lang="ar-EG"/>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97169A40-1CF2-4EAD-A94D-76863EBB49E7}" type="datetimeFigureOut">
              <a:rPr lang="ar-EG" smtClean="0"/>
              <a:t>25/07/1441</a:t>
            </a:fld>
            <a:endParaRPr lang="ar-EG"/>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ar-EG"/>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E576976A-768E-41B1-9D9A-364F0A870D26}" type="slidenum">
              <a:rPr lang="ar-EG" smtClean="0"/>
              <a:t>‹#›</a:t>
            </a:fld>
            <a:endParaRPr lang="ar-EG"/>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97169A40-1CF2-4EAD-A94D-76863EBB49E7}" type="datetimeFigureOut">
              <a:rPr lang="ar-EG" smtClean="0"/>
              <a:t>25/07/1441</a:t>
            </a:fld>
            <a:endParaRPr lang="ar-EG"/>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ar-EG"/>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E576976A-768E-41B1-9D9A-364F0A870D26}" type="slidenum">
              <a:rPr lang="ar-EG" smtClean="0"/>
              <a:t>‹#›</a:t>
            </a:fld>
            <a:endParaRPr lang="ar-EG"/>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1"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r" rtl="1"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r" rtl="1"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r" rtl="1"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r" rtl="1"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r" rtl="1"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r" rtl="1"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first\Desktop\ماركيزه\3b432cdc-11db-4f20-ada5-2ab640f8648c.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99392"/>
            <a:ext cx="9144000" cy="69573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2254773"/>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64008" indent="0">
              <a:buNone/>
            </a:pPr>
            <a:r>
              <a:rPr lang="ar-EG" dirty="0"/>
              <a:t>عرف العرف الأعمال الموسوعية وألفوها بغزاره علي مر القرون الإسلامية , إلا انهم لم يرتبوا وينظموها بشكل مرجعي إلا مع القرن التاسع عشر الميلادي بعد احتكاكهم بأوروبا ودخول المطبعة مع الحملة الفرنسية وحكم محمد علي وحركة الترجمة والتأليف </a:t>
            </a:r>
            <a:endParaRPr lang="en-US" dirty="0"/>
          </a:p>
        </p:txBody>
      </p:sp>
      <p:sp>
        <p:nvSpPr>
          <p:cNvPr id="4" name="Title 1"/>
          <p:cNvSpPr>
            <a:spLocks noGrp="1"/>
          </p:cNvSpPr>
          <p:nvPr>
            <p:ph type="title"/>
          </p:nvPr>
        </p:nvSpPr>
        <p:spPr>
          <a:xfrm>
            <a:off x="457200" y="267494"/>
            <a:ext cx="8229600" cy="1399032"/>
          </a:xfrm>
        </p:spPr>
        <p:txBody>
          <a:bodyPr>
            <a:normAutofit/>
          </a:bodyPr>
          <a:lstStyle/>
          <a:p>
            <a:pPr algn="r"/>
            <a:r>
              <a:rPr lang="ar-EG" sz="3600" b="1" dirty="0">
                <a:effectLst/>
              </a:rPr>
              <a:t>دوائر المعارف في الفكر العربي الاسلامي:</a:t>
            </a:r>
            <a:endParaRPr lang="en-US" sz="3600" dirty="0">
              <a:effectLst/>
            </a:endParaRPr>
          </a:p>
        </p:txBody>
      </p:sp>
    </p:spTree>
    <p:extLst>
      <p:ext uri="{BB962C8B-B14F-4D97-AF65-F5344CB8AC3E}">
        <p14:creationId xmlns:p14="http://schemas.microsoft.com/office/powerpoint/2010/main" val="12266599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64008" indent="0">
              <a:buNone/>
            </a:pPr>
            <a:r>
              <a:rPr lang="ar-EG" dirty="0"/>
              <a:t>لقد كانت "الأمالي " ضربا من ضروب الموسوعات , ذلك أن العالم المسلم كان يبدا في إملاءاته بالدخول في موضوع محدد وخلال معاجته للموضوع يتسرب لموضوع أخر فيوفيه هو الأخر حقا من المعالجه . وفي السياق قد يتطرق إلي مكان فيتوقف عند المكان ليتحدث عنه بإستضافة وبهذه الطريقه وبهذا الاسترسال وتراجم وجغرافيا وتاريخ وعلوم بحتة , وعلوم تطبيقية ودين، وعلي سبيل المثال هنا فقط أمالي ابي علي القالي.</a:t>
            </a:r>
            <a:endParaRPr lang="en-US" dirty="0"/>
          </a:p>
          <a:p>
            <a:pPr marL="64008" indent="0">
              <a:buNone/>
            </a:pPr>
            <a:endParaRPr lang="ar-EG" dirty="0"/>
          </a:p>
        </p:txBody>
      </p:sp>
    </p:spTree>
    <p:extLst>
      <p:ext uri="{BB962C8B-B14F-4D97-AF65-F5344CB8AC3E}">
        <p14:creationId xmlns:p14="http://schemas.microsoft.com/office/powerpoint/2010/main" val="491201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64008" indent="0">
              <a:buNone/>
            </a:pPr>
            <a:r>
              <a:rPr lang="ar-EG" dirty="0"/>
              <a:t>كان هناك عبر القرون العربية عشرات من العلماء الموسوعيين الذين قدموا لنا أعمالا موسوعية كبري تحيط بالمعرفة البشرية مثل عقد الجمان في تاريخ أهل الزمان * لبدر الدين العيني وديوان المبتدأ والخبر في تاريخ العرب والعجم والبربر لابن خلدون . هذه الأعمال لم تكن مجرد كتب تاريخ وإنما موسوعات ودوائر معارف كامله تتناول كل شئ وإن لم ترتب ترتيبا مرجعيا .</a:t>
            </a:r>
            <a:endParaRPr lang="en-US" dirty="0"/>
          </a:p>
          <a:p>
            <a:pPr marL="64008" indent="0">
              <a:buNone/>
            </a:pPr>
            <a:endParaRPr lang="ar-EG" dirty="0"/>
          </a:p>
        </p:txBody>
      </p:sp>
    </p:spTree>
    <p:extLst>
      <p:ext uri="{BB962C8B-B14F-4D97-AF65-F5344CB8AC3E}">
        <p14:creationId xmlns:p14="http://schemas.microsoft.com/office/powerpoint/2010/main" val="7204190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64008" indent="0">
              <a:buNone/>
            </a:pPr>
            <a:r>
              <a:rPr lang="ar-EG" dirty="0"/>
              <a:t>عج الفكر العربي الاسلامي بمثل هذه الأعمال الموسوعيه التي كانت تقرؤ من أولها الي اخرها علي اتصال ولم تكن ترتب بطريقه مرجعية ولا ينبغي اعتبار التقسيم إلي فصول وأبواب مهما كان التقسيم منطقيا هو تفسيم مرجعي لان الترتيب دون الخوض في العمل من أوله حتي الوصول إلي المعلومة المطلوبة .</a:t>
            </a:r>
            <a:endParaRPr lang="en-US" dirty="0"/>
          </a:p>
          <a:p>
            <a:pPr marL="64008" indent="0">
              <a:buNone/>
            </a:pPr>
            <a:endParaRPr lang="ar-EG" dirty="0"/>
          </a:p>
        </p:txBody>
      </p:sp>
    </p:spTree>
    <p:extLst>
      <p:ext uri="{BB962C8B-B14F-4D97-AF65-F5344CB8AC3E}">
        <p14:creationId xmlns:p14="http://schemas.microsoft.com/office/powerpoint/2010/main" val="29117723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64008" indent="0">
              <a:buNone/>
            </a:pPr>
            <a:r>
              <a:rPr lang="ar-EG" dirty="0"/>
              <a:t>وقد خرجت دوائر المعارف العربية الحديثة من بطن دوائر المعارف الغربية , إننا نضرب هذه الأمثلة فقط لندلل علي أن العرب في الإسلام عرفوا الفكر الموسوعي العام .</a:t>
            </a:r>
            <a:endParaRPr lang="en-US" dirty="0"/>
          </a:p>
          <a:p>
            <a:pPr lvl="0"/>
            <a:r>
              <a:rPr lang="ar-EG" dirty="0"/>
              <a:t>رسائل إخوان الصفا وخلان الوفا </a:t>
            </a:r>
            <a:endParaRPr lang="en-US" dirty="0"/>
          </a:p>
          <a:p>
            <a:pPr lvl="0"/>
            <a:r>
              <a:rPr lang="ar-EG" dirty="0"/>
              <a:t>نهاية الارب في فنون الادب للنويرى</a:t>
            </a:r>
            <a:endParaRPr lang="en-US" dirty="0"/>
          </a:p>
          <a:p>
            <a:pPr lvl="0"/>
            <a:r>
              <a:rPr lang="ar-EG" dirty="0"/>
              <a:t>مفاتيح العلوم للخوارزمي</a:t>
            </a:r>
            <a:endParaRPr lang="en-US" dirty="0"/>
          </a:p>
          <a:p>
            <a:pPr lvl="0"/>
            <a:r>
              <a:rPr lang="ar-EG" dirty="0"/>
              <a:t>كشاف اصطلاحات الفنون للتهانوي</a:t>
            </a:r>
            <a:endParaRPr lang="en-US" dirty="0"/>
          </a:p>
          <a:p>
            <a:pPr marL="64008" indent="0">
              <a:buNone/>
            </a:pPr>
            <a:endParaRPr lang="ar-EG" dirty="0"/>
          </a:p>
        </p:txBody>
      </p:sp>
    </p:spTree>
    <p:extLst>
      <p:ext uri="{BB962C8B-B14F-4D97-AF65-F5344CB8AC3E}">
        <p14:creationId xmlns:p14="http://schemas.microsoft.com/office/powerpoint/2010/main" val="1695302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ar-EG" dirty="0"/>
              <a:t>من الحقائق الثابته أن دوائر المعارف العربية المعاصرة التي اخذت في الظهور مع القرن التاسع عشر ليست امتدادا ابدا للفكر العربي الموسوعي القديم وإنما هي مجرد محاولات لتقليد دوائر المعارف الغربية , وربما كانت محاولات بائسه لا يكتب لها الاستمرار لاعتمادها أساسا علي الجهود الفردية , ولأنها صدرت في طبعة واحدة ولم تحدث فليست لها قيمة علمية .</a:t>
            </a:r>
            <a:endParaRPr lang="en-US" dirty="0"/>
          </a:p>
          <a:p>
            <a:pPr marL="64008" indent="0">
              <a:buNone/>
            </a:pPr>
            <a:endParaRPr lang="ar-EG" dirty="0"/>
          </a:p>
        </p:txBody>
      </p:sp>
      <p:sp>
        <p:nvSpPr>
          <p:cNvPr id="4" name="Title 1"/>
          <p:cNvSpPr>
            <a:spLocks noGrp="1"/>
          </p:cNvSpPr>
          <p:nvPr>
            <p:ph type="title"/>
          </p:nvPr>
        </p:nvSpPr>
        <p:spPr>
          <a:xfrm>
            <a:off x="457200" y="267494"/>
            <a:ext cx="8229600" cy="1399032"/>
          </a:xfrm>
        </p:spPr>
        <p:txBody>
          <a:bodyPr>
            <a:normAutofit/>
          </a:bodyPr>
          <a:lstStyle/>
          <a:p>
            <a:pPr algn="r"/>
            <a:r>
              <a:rPr lang="ar-EG" sz="3200" b="1" dirty="0">
                <a:effectLst/>
              </a:rPr>
              <a:t>دوائر المعارف العربية والمعربة الحديثة </a:t>
            </a:r>
            <a:r>
              <a:rPr lang="ar-EG" sz="3200" b="1" dirty="0" smtClean="0">
                <a:effectLst/>
              </a:rPr>
              <a:t>:</a:t>
            </a:r>
            <a:endParaRPr lang="en-US" sz="3200" dirty="0">
              <a:effectLst/>
            </a:endParaRPr>
          </a:p>
        </p:txBody>
      </p:sp>
    </p:spTree>
    <p:extLst>
      <p:ext uri="{BB962C8B-B14F-4D97-AF65-F5344CB8AC3E}">
        <p14:creationId xmlns:p14="http://schemas.microsoft.com/office/powerpoint/2010/main" val="33921056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ar-EG" dirty="0"/>
              <a:t>كتاب دائرة المعارف : وهو قاموس عام لكل فن ومطلب . بطرس البستاني </a:t>
            </a:r>
            <a:endParaRPr lang="en-US" dirty="0"/>
          </a:p>
          <a:p>
            <a:pPr lvl="0"/>
            <a:r>
              <a:rPr lang="ar-EG" dirty="0"/>
              <a:t>دائرة معارف القرن العشرين لمحمد فريد وجدي</a:t>
            </a:r>
            <a:endParaRPr lang="en-US" dirty="0"/>
          </a:p>
          <a:p>
            <a:pPr lvl="0"/>
            <a:r>
              <a:rPr lang="ar-EG" dirty="0"/>
              <a:t>الموسوعة العربية الميسرة لمحمد شفيق غربال</a:t>
            </a:r>
            <a:endParaRPr lang="en-US" dirty="0"/>
          </a:p>
          <a:p>
            <a:pPr lvl="0"/>
            <a:r>
              <a:rPr lang="ar-EG" dirty="0"/>
              <a:t>دائرة معارف الناشئين ترجمة فاطمة محجوب</a:t>
            </a:r>
            <a:endParaRPr lang="en-US" dirty="0"/>
          </a:p>
          <a:p>
            <a:pPr lvl="0"/>
            <a:r>
              <a:rPr lang="ar-EG" dirty="0"/>
              <a:t>دائرة معارف الشباب لفاطمة محجوب</a:t>
            </a:r>
            <a:endParaRPr lang="en-US" dirty="0"/>
          </a:p>
          <a:p>
            <a:pPr marL="64008" indent="0">
              <a:buNone/>
            </a:pPr>
            <a:endParaRPr lang="ar-EG" dirty="0"/>
          </a:p>
        </p:txBody>
      </p:sp>
    </p:spTree>
    <p:extLst>
      <p:ext uri="{BB962C8B-B14F-4D97-AF65-F5344CB8AC3E}">
        <p14:creationId xmlns:p14="http://schemas.microsoft.com/office/powerpoint/2010/main" val="5909918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ar-EG" sz="3600" b="1" dirty="0">
                <a:effectLst/>
              </a:rPr>
              <a:t>الويكبيديات علي الإنترنت </a:t>
            </a:r>
            <a:endParaRPr lang="ar-EG" sz="3600" dirty="0"/>
          </a:p>
        </p:txBody>
      </p:sp>
      <p:sp>
        <p:nvSpPr>
          <p:cNvPr id="3" name="Content Placeholder 2"/>
          <p:cNvSpPr>
            <a:spLocks noGrp="1"/>
          </p:cNvSpPr>
          <p:nvPr>
            <p:ph idx="1"/>
          </p:nvPr>
        </p:nvSpPr>
        <p:spPr/>
        <p:txBody>
          <a:bodyPr>
            <a:normAutofit/>
          </a:bodyPr>
          <a:lstStyle/>
          <a:p>
            <a:pPr marL="64008" indent="0">
              <a:buNone/>
            </a:pPr>
            <a:r>
              <a:rPr lang="ar-EG" sz="2800" dirty="0"/>
              <a:t>أتاحت الانترنت في القرن الواحد والعشرين ظهور نوع من دوائر المعارف التي لا صاحب لها سواء تلك التي يكتبها القراء أنفسهم أو التي يكون لها هيئة تحرير غير ناشرة . ومن بينها نذكر :-</a:t>
            </a:r>
            <a:endParaRPr lang="en-US" sz="2800" dirty="0"/>
          </a:p>
          <a:p>
            <a:pPr lvl="0"/>
            <a:r>
              <a:rPr lang="ar-EG" sz="2800" dirty="0"/>
              <a:t>دائرة معارف الإنترنت </a:t>
            </a:r>
            <a:r>
              <a:rPr lang="en-US" sz="2800" dirty="0"/>
              <a:t>The Internet Encyclopedia </a:t>
            </a:r>
          </a:p>
          <a:p>
            <a:pPr lvl="0"/>
            <a:r>
              <a:rPr lang="ar-EG" sz="2800" dirty="0"/>
              <a:t>دائره معارف المغامرة </a:t>
            </a:r>
            <a:r>
              <a:rPr lang="en-US" sz="2800" dirty="0"/>
              <a:t>Knowledge Adventure </a:t>
            </a:r>
            <a:r>
              <a:rPr lang="en-US" sz="2800" dirty="0" err="1"/>
              <a:t>Encylopedia</a:t>
            </a:r>
            <a:endParaRPr lang="en-US" sz="2800" dirty="0"/>
          </a:p>
          <a:p>
            <a:pPr lvl="0"/>
            <a:r>
              <a:rPr lang="ar-EG" sz="2800" dirty="0"/>
              <a:t>ويكيبيديا (العربية والإنجليزية ) </a:t>
            </a:r>
            <a:r>
              <a:rPr lang="en-US" sz="2800" dirty="0"/>
              <a:t>Wikipedia  </a:t>
            </a:r>
          </a:p>
        </p:txBody>
      </p:sp>
    </p:spTree>
    <p:extLst>
      <p:ext uri="{BB962C8B-B14F-4D97-AF65-F5344CB8AC3E}">
        <p14:creationId xmlns:p14="http://schemas.microsoft.com/office/powerpoint/2010/main" val="18939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64008" indent="0">
              <a:buNone/>
            </a:pPr>
            <a:r>
              <a:rPr lang="ar-EG" sz="4000" dirty="0"/>
              <a:t>وهي جميعا تقدم المعلومات بالمجان ولكن في الأعم الأغلب يكون المستوي العلمي ضعيفا أو متواضعا وربما ينطوي علي أخطاء قاتله لأنها عادة من صنع الهواة </a:t>
            </a:r>
            <a:r>
              <a:rPr lang="ar-EG" sz="4000" dirty="0" smtClean="0"/>
              <a:t>.</a:t>
            </a:r>
            <a:endParaRPr lang="en-US" sz="4000" dirty="0"/>
          </a:p>
        </p:txBody>
      </p:sp>
    </p:spTree>
    <p:extLst>
      <p:ext uri="{BB962C8B-B14F-4D97-AF65-F5344CB8AC3E}">
        <p14:creationId xmlns:p14="http://schemas.microsoft.com/office/powerpoint/2010/main" val="22085846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ar-EG" sz="3200" b="1" dirty="0">
                <a:effectLst/>
              </a:rPr>
              <a:t>الوظيفة المرجعية لدوائر المعارف </a:t>
            </a:r>
            <a:endParaRPr lang="ar-EG" sz="3200" dirty="0"/>
          </a:p>
        </p:txBody>
      </p:sp>
      <p:sp>
        <p:nvSpPr>
          <p:cNvPr id="3" name="Content Placeholder 2"/>
          <p:cNvSpPr>
            <a:spLocks noGrp="1"/>
          </p:cNvSpPr>
          <p:nvPr>
            <p:ph idx="1"/>
          </p:nvPr>
        </p:nvSpPr>
        <p:spPr/>
        <p:txBody>
          <a:bodyPr/>
          <a:lstStyle/>
          <a:p>
            <a:pPr marL="64008" lvl="0" indent="0">
              <a:buNone/>
            </a:pPr>
            <a:r>
              <a:rPr lang="ar-EG" dirty="0"/>
              <a:t>انها منطلق البحث حيث تقدم خلفية علمية عن الموضوع أو الشخص أو المكان .... هذه الخلفية عادة ما توطر وتنظر وتقعد الموضوع وتحيط بجوانبة ومحتواه , وهي أيضا منطلق البحث لأنها تقدم قائمة ببليوجرافية طالت أم قصرت تسجل أهم المصادر التي تتناول الموضوع لمن يردي الاستزادة والدخول في التفاصيل وهذه القائمة يمكن أن يبني عليها .</a:t>
            </a:r>
            <a:endParaRPr lang="en-US" dirty="0"/>
          </a:p>
          <a:p>
            <a:pPr marL="64008" indent="0">
              <a:buNone/>
            </a:pPr>
            <a:endParaRPr lang="ar-EG" dirty="0"/>
          </a:p>
        </p:txBody>
      </p:sp>
    </p:spTree>
    <p:extLst>
      <p:ext uri="{BB962C8B-B14F-4D97-AF65-F5344CB8AC3E}">
        <p14:creationId xmlns:p14="http://schemas.microsoft.com/office/powerpoint/2010/main" val="42245640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EG" dirty="0" smtClean="0"/>
              <a:t>المراجع العامة </a:t>
            </a:r>
            <a:endParaRPr lang="ar-EG" dirty="0"/>
          </a:p>
        </p:txBody>
      </p:sp>
      <p:sp>
        <p:nvSpPr>
          <p:cNvPr id="3" name="Content Placeholder 2"/>
          <p:cNvSpPr>
            <a:spLocks noGrp="1"/>
          </p:cNvSpPr>
          <p:nvPr>
            <p:ph idx="1"/>
          </p:nvPr>
        </p:nvSpPr>
        <p:spPr/>
        <p:txBody>
          <a:bodyPr>
            <a:normAutofit/>
          </a:bodyPr>
          <a:lstStyle/>
          <a:p>
            <a:pPr marL="64008" indent="0" algn="ctr">
              <a:buNone/>
            </a:pPr>
            <a:r>
              <a:rPr lang="ar-EG" sz="4800" dirty="0" smtClean="0"/>
              <a:t>د. داليا محمود موسي </a:t>
            </a:r>
          </a:p>
          <a:p>
            <a:pPr marL="64008" indent="0" algn="ctr">
              <a:buNone/>
            </a:pPr>
            <a:r>
              <a:rPr lang="ar-EG" sz="4800" dirty="0" smtClean="0"/>
              <a:t>الفرقة </a:t>
            </a:r>
            <a:r>
              <a:rPr lang="ar-EG" sz="4800" dirty="0" smtClean="0"/>
              <a:t>الثانيه</a:t>
            </a:r>
            <a:endParaRPr lang="ar-EG" sz="4800" dirty="0" smtClean="0"/>
          </a:p>
          <a:p>
            <a:pPr marL="64008" indent="0" algn="ctr">
              <a:buNone/>
            </a:pPr>
            <a:r>
              <a:rPr lang="ar-EG" sz="4800" dirty="0" smtClean="0"/>
              <a:t>قسم المكتبات والمعلومات</a:t>
            </a:r>
            <a:endParaRPr lang="ar-EG" sz="4800" dirty="0"/>
          </a:p>
        </p:txBody>
      </p:sp>
    </p:spTree>
    <p:extLst>
      <p:ext uri="{BB962C8B-B14F-4D97-AF65-F5344CB8AC3E}">
        <p14:creationId xmlns:p14="http://schemas.microsoft.com/office/powerpoint/2010/main" val="2058629920"/>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64008" lvl="0" indent="0">
              <a:buNone/>
            </a:pPr>
            <a:r>
              <a:rPr lang="ar-EG" dirty="0"/>
              <a:t>دوائر المعارف أيضا هي منطلق التثقيف , والثقافة هي المعلومات العامة وهذه الدوائر هي خير من يقدم المعلومات العامة , معلومات عامة في المجالات المعرفية , معلومات بيوجرافية وسير وتراجم عن الأشخاص , معلومات ببليوجرافية عن الإنتاج الفكري , معلومات جغرافية عن المناطق والدول والملامح الجغرافية .</a:t>
            </a:r>
            <a:endParaRPr lang="en-US" dirty="0"/>
          </a:p>
          <a:p>
            <a:pPr marL="64008" indent="0">
              <a:buNone/>
            </a:pPr>
            <a:endParaRPr lang="ar-EG" dirty="0"/>
          </a:p>
        </p:txBody>
      </p:sp>
    </p:spTree>
    <p:extLst>
      <p:ext uri="{BB962C8B-B14F-4D97-AF65-F5344CB8AC3E}">
        <p14:creationId xmlns:p14="http://schemas.microsoft.com/office/powerpoint/2010/main" val="326289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64008" lvl="0" indent="0">
              <a:buNone/>
            </a:pPr>
            <a:r>
              <a:rPr lang="ar-EG" sz="4400" dirty="0"/>
              <a:t>منطلق التاريخ والتطور حيث تقدم البانوراما الفوقية الطائرة لتقدم العلم وتطوره في الزمان والمكان .</a:t>
            </a:r>
            <a:endParaRPr lang="en-US" sz="4400" dirty="0"/>
          </a:p>
          <a:p>
            <a:pPr marL="64008" indent="0">
              <a:buNone/>
            </a:pPr>
            <a:endParaRPr lang="ar-EG" sz="4400" dirty="0"/>
          </a:p>
        </p:txBody>
      </p:sp>
    </p:spTree>
    <p:extLst>
      <p:ext uri="{BB962C8B-B14F-4D97-AF65-F5344CB8AC3E}">
        <p14:creationId xmlns:p14="http://schemas.microsoft.com/office/powerpoint/2010/main" val="7441702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64008" lvl="0" indent="0">
              <a:buNone/>
            </a:pPr>
            <a:r>
              <a:rPr lang="ar-EG" dirty="0"/>
              <a:t>اداة يموقراطية للعلم والمعرفة لانها تقدم العلم للكبير والصغير , للغني والفقير , للعالم الباحث المنقر والمثقف العام المتعلم , ورجل الشارع الذي يريد أن يعرف .</a:t>
            </a:r>
            <a:endParaRPr lang="en-US" dirty="0"/>
          </a:p>
          <a:p>
            <a:pPr marL="64008" indent="0">
              <a:buNone/>
            </a:pPr>
            <a:endParaRPr lang="ar-EG" dirty="0"/>
          </a:p>
        </p:txBody>
      </p:sp>
    </p:spTree>
    <p:extLst>
      <p:ext uri="{BB962C8B-B14F-4D97-AF65-F5344CB8AC3E}">
        <p14:creationId xmlns:p14="http://schemas.microsoft.com/office/powerpoint/2010/main" val="42842488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ar-EG" sz="3600" b="1" dirty="0">
                <a:effectLst/>
              </a:rPr>
              <a:t>دوائر المعارف والموسوعات </a:t>
            </a:r>
            <a:r>
              <a:rPr lang="ar-EG" sz="3600" b="1" dirty="0" smtClean="0">
                <a:effectLst/>
              </a:rPr>
              <a:t>العامة : </a:t>
            </a:r>
            <a:endParaRPr lang="ar-EG" sz="3600" dirty="0"/>
          </a:p>
        </p:txBody>
      </p:sp>
      <p:sp>
        <p:nvSpPr>
          <p:cNvPr id="3" name="Content Placeholder 2"/>
          <p:cNvSpPr>
            <a:spLocks noGrp="1"/>
          </p:cNvSpPr>
          <p:nvPr>
            <p:ph idx="1"/>
          </p:nvPr>
        </p:nvSpPr>
        <p:spPr/>
        <p:txBody>
          <a:bodyPr/>
          <a:lstStyle/>
          <a:p>
            <a:r>
              <a:rPr lang="ar-EG" b="1" dirty="0"/>
              <a:t>المفهوم والاشكالية:</a:t>
            </a:r>
            <a:endParaRPr lang="en-US" dirty="0"/>
          </a:p>
          <a:p>
            <a:r>
              <a:rPr lang="ar-EG" dirty="0"/>
              <a:t>الموسوعة أو دائرة المعارف هي مرجع يقدم خلفية علمية عن كل فروع المعرفة البشرية بحيث يمكن الرجوع اليه لتكوين نظرة فوقية عامة عن الموضوع المعني. وقد تكون دائرة المعارف او الموسوعة عامة تغطى كل فروع المعرفة البشرية، كما قد تكون متخصصة تعالج مجالا واحدا بعينه او موضوع واحدا بالذات</a:t>
            </a:r>
            <a:r>
              <a:rPr lang="ar-EG" dirty="0" smtClean="0"/>
              <a:t>.</a:t>
            </a:r>
            <a:endParaRPr lang="en-US" dirty="0"/>
          </a:p>
        </p:txBody>
      </p:sp>
    </p:spTree>
    <p:extLst>
      <p:ext uri="{BB962C8B-B14F-4D97-AF65-F5344CB8AC3E}">
        <p14:creationId xmlns:p14="http://schemas.microsoft.com/office/powerpoint/2010/main" val="28225638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marL="64008" indent="0">
              <a:buNone/>
            </a:pPr>
            <a:r>
              <a:rPr lang="ar-EG" dirty="0"/>
              <a:t>ومشكلة المصطلح تتأتى من استخدامهما أحيانا على الترادف وأحيانا علىى التخصيص، دائرة المعارف </a:t>
            </a:r>
            <a:r>
              <a:rPr lang="en-US" dirty="0"/>
              <a:t>Encyclopedia</a:t>
            </a:r>
            <a:r>
              <a:rPr lang="ar-EG" dirty="0"/>
              <a:t> والموسوعة </a:t>
            </a:r>
            <a:r>
              <a:rPr lang="en-US" dirty="0"/>
              <a:t>Cyclopedia</a:t>
            </a:r>
            <a:r>
              <a:rPr lang="ar-EG" dirty="0"/>
              <a:t>، نجد استخدام دائرة المعارف قاصرا على دوائر المعارف العامة، بينما مصطلح الموسوعة يقتصر على دائرة المعارف المتخصصة، واحيانا نجد المصطلحين مستخدمين فى دوائر المعارف العامة دونما تمييز، ويزيد من اشكالية المصطلح ان هناك كتب عادية غير مرجعية تطلق على نفسها كلمة الموسوعة جزءا من عنوان العمل.</a:t>
            </a:r>
            <a:endParaRPr lang="en-US" dirty="0"/>
          </a:p>
          <a:p>
            <a:pPr marL="64008" indent="0">
              <a:buNone/>
            </a:pPr>
            <a:endParaRPr lang="ar-EG" dirty="0"/>
          </a:p>
        </p:txBody>
      </p:sp>
    </p:spTree>
    <p:extLst>
      <p:ext uri="{BB962C8B-B14F-4D97-AF65-F5344CB8AC3E}">
        <p14:creationId xmlns:p14="http://schemas.microsoft.com/office/powerpoint/2010/main" val="23870287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484784"/>
            <a:ext cx="8229600" cy="4572000"/>
          </a:xfrm>
        </p:spPr>
        <p:txBody>
          <a:bodyPr/>
          <a:lstStyle/>
          <a:p>
            <a:pPr marL="64008" indent="0">
              <a:buNone/>
            </a:pPr>
            <a:r>
              <a:rPr lang="ar-EG" dirty="0"/>
              <a:t>من المفيد القول أن مصطلح دائرة المعارف جاء في مقطعين باللغة اليونانية القديمة </a:t>
            </a:r>
            <a:r>
              <a:rPr lang="en-US" dirty="0" err="1"/>
              <a:t>encyclo</a:t>
            </a:r>
            <a:r>
              <a:rPr lang="ar-EG" dirty="0"/>
              <a:t> بمعنى دائرة و</a:t>
            </a:r>
            <a:r>
              <a:rPr lang="en-US" dirty="0" err="1"/>
              <a:t>pedia</a:t>
            </a:r>
            <a:r>
              <a:rPr lang="ar-EG" dirty="0"/>
              <a:t> بمعنى العلم أو المعرفة؛ وقد استخدم المصطلح اعتبارا من القرن السابع عشر لوصف ذلك العمل الذي يلخص كامل جسم المعرفة البشرية في عدة مجلدات مرتبة عادة برؤوس الموضوعات أو مصنفة طبقا لخطة تصنيف، مدعومة بكشافق هجائي لسهولة الاستخدام.</a:t>
            </a:r>
            <a:endParaRPr lang="en-US" dirty="0"/>
          </a:p>
          <a:p>
            <a:pPr marL="64008" indent="0">
              <a:buNone/>
            </a:pPr>
            <a:endParaRPr lang="ar-EG" dirty="0" smtClean="0"/>
          </a:p>
          <a:p>
            <a:pPr marL="64008" indent="0">
              <a:buNone/>
            </a:pPr>
            <a:endParaRPr lang="ar-EG" dirty="0"/>
          </a:p>
        </p:txBody>
      </p:sp>
      <p:sp>
        <p:nvSpPr>
          <p:cNvPr id="4" name="Title 1"/>
          <p:cNvSpPr>
            <a:spLocks noGrp="1"/>
          </p:cNvSpPr>
          <p:nvPr>
            <p:ph type="title"/>
          </p:nvPr>
        </p:nvSpPr>
        <p:spPr>
          <a:xfrm>
            <a:off x="457200" y="267494"/>
            <a:ext cx="8229600" cy="1399032"/>
          </a:xfrm>
        </p:spPr>
        <p:txBody>
          <a:bodyPr>
            <a:normAutofit/>
          </a:bodyPr>
          <a:lstStyle/>
          <a:p>
            <a:pPr algn="r"/>
            <a:r>
              <a:rPr lang="ar-EG" sz="3600" b="1" dirty="0">
                <a:effectLst/>
              </a:rPr>
              <a:t>دوائر المعارف والموسوعات </a:t>
            </a:r>
            <a:r>
              <a:rPr lang="ar-EG" sz="3600" b="1" dirty="0" smtClean="0">
                <a:effectLst/>
              </a:rPr>
              <a:t>العامة : </a:t>
            </a:r>
            <a:endParaRPr lang="ar-EG" sz="3600" dirty="0"/>
          </a:p>
        </p:txBody>
      </p:sp>
    </p:spTree>
    <p:extLst>
      <p:ext uri="{BB962C8B-B14F-4D97-AF65-F5344CB8AC3E}">
        <p14:creationId xmlns:p14="http://schemas.microsoft.com/office/powerpoint/2010/main" val="5948608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64008" indent="0">
              <a:buNone/>
            </a:pPr>
            <a:r>
              <a:rPr lang="ar-EG" dirty="0"/>
              <a:t>ظلت دوائر المعارف عملا فرديا منذ العصور القديمة حتى القرن الثامن عشر حين اختفى الشخص الذي يعرف كل شيئ، وبعد ذلك أصبحت دوائر المعارف العامة عملا جماعيا، حتى أن قلة قليلة من دوائر المعارف المتخصصة هي التى يقوم بها فرد واحد لحاله والكثرة الغالبة هي عمل جماعي حيث اصبح من النادر أن يسيطر فرد واحد حتى على المجال.</a:t>
            </a:r>
            <a:endParaRPr lang="en-US" dirty="0"/>
          </a:p>
          <a:p>
            <a:pPr marL="64008" indent="0">
              <a:buNone/>
            </a:pPr>
            <a:endParaRPr lang="ar-EG" dirty="0" smtClean="0"/>
          </a:p>
          <a:p>
            <a:pPr marL="64008" indent="0">
              <a:buNone/>
            </a:pPr>
            <a:endParaRPr lang="ar-EG" dirty="0"/>
          </a:p>
        </p:txBody>
      </p:sp>
    </p:spTree>
    <p:extLst>
      <p:ext uri="{BB962C8B-B14F-4D97-AF65-F5344CB8AC3E}">
        <p14:creationId xmlns:p14="http://schemas.microsoft.com/office/powerpoint/2010/main" val="42260389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64008" indent="0">
              <a:buNone/>
            </a:pPr>
            <a:r>
              <a:rPr lang="ar-EG" dirty="0"/>
              <a:t>فى النصف الثاني من القرن والعرين كانت دوائر المعارف الكبرى تباع بكميات كبيرة، ربما بسبب الزيادة في دخول الافراد وميزانيات المكتبات وربما بسبب الزيادة في اعداد السكان واتساع رقعة التعليم. وقد ساعدت هذه الزيادة في المبيعات ناشري الموسوعات على بذل المزيد من الجهود في اصدار ونشر دوائر المعارف اعتمادا على فريق من المحررين والمستشارين والمراجعين.</a:t>
            </a:r>
            <a:endParaRPr lang="en-US" dirty="0"/>
          </a:p>
          <a:p>
            <a:pPr marL="64008" indent="0">
              <a:buNone/>
            </a:pPr>
            <a:endParaRPr lang="ar-EG" dirty="0"/>
          </a:p>
        </p:txBody>
      </p:sp>
    </p:spTree>
    <p:extLst>
      <p:ext uri="{BB962C8B-B14F-4D97-AF65-F5344CB8AC3E}">
        <p14:creationId xmlns:p14="http://schemas.microsoft.com/office/powerpoint/2010/main" val="33210326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64008" indent="0">
              <a:buNone/>
            </a:pPr>
            <a:r>
              <a:rPr lang="ar-EG" dirty="0"/>
              <a:t>ومع مطلع القرن الواحد والعشرين بدأ كثير من ناشري دوائر المعارف فى الغرب ولأسباب عديدة يضيقون ذرعا بدوائر المعارف لمطبوعة واخذوا يجنحون الى اصدار طبعات الكترونية من تلك الموسوعات نظرا للامكانيات التخزينية والاسترجاعية الهائلة ورخص ثمنها وتوفيرها فى الحيز وسهولتها فى الاستخدام والوسائط المتعددة. </a:t>
            </a:r>
            <a:endParaRPr lang="en-US" dirty="0"/>
          </a:p>
          <a:p>
            <a:pPr marL="64008" indent="0">
              <a:buNone/>
            </a:pPr>
            <a:endParaRPr lang="ar-EG" dirty="0"/>
          </a:p>
        </p:txBody>
      </p:sp>
    </p:spTree>
    <p:extLst>
      <p:ext uri="{BB962C8B-B14F-4D97-AF65-F5344CB8AC3E}">
        <p14:creationId xmlns:p14="http://schemas.microsoft.com/office/powerpoint/2010/main" val="10077684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764704"/>
            <a:ext cx="8229600" cy="4572000"/>
          </a:xfrm>
        </p:spPr>
        <p:txBody>
          <a:bodyPr>
            <a:normAutofit fontScale="92500" lnSpcReduction="20000"/>
          </a:bodyPr>
          <a:lstStyle/>
          <a:p>
            <a:r>
              <a:rPr lang="ar-EG" b="1" dirty="0"/>
              <a:t>نماذج وعينات من دوائر المعارف والموسوعات العامة: </a:t>
            </a:r>
            <a:endParaRPr lang="en-US" dirty="0"/>
          </a:p>
          <a:p>
            <a:pPr lvl="0"/>
            <a:r>
              <a:rPr lang="ar-EG" dirty="0"/>
              <a:t>دائرة المعارف البريطانية</a:t>
            </a:r>
            <a:endParaRPr lang="en-US" dirty="0"/>
          </a:p>
          <a:p>
            <a:pPr lvl="0"/>
            <a:r>
              <a:rPr lang="ar-EG" dirty="0"/>
              <a:t>دائرة المعارف الامريكية</a:t>
            </a:r>
            <a:endParaRPr lang="en-US" dirty="0"/>
          </a:p>
          <a:p>
            <a:pPr lvl="0"/>
            <a:r>
              <a:rPr lang="ar-EG" dirty="0"/>
              <a:t>فى اللغة الفرنسية دائرة المعارف العالمية</a:t>
            </a:r>
            <a:endParaRPr lang="en-US" dirty="0"/>
          </a:p>
          <a:p>
            <a:pPr lvl="0"/>
            <a:r>
              <a:rPr lang="ar-EG" dirty="0"/>
              <a:t>فى الالمانية دائرة معارف بروكهاوس</a:t>
            </a:r>
            <a:endParaRPr lang="en-US" dirty="0"/>
          </a:p>
          <a:p>
            <a:pPr lvl="0"/>
            <a:r>
              <a:rPr lang="ar-EG" dirty="0"/>
              <a:t>فى الايطالية دائرة المعارف الايطالية</a:t>
            </a:r>
            <a:endParaRPr lang="en-US" dirty="0"/>
          </a:p>
          <a:p>
            <a:pPr lvl="0"/>
            <a:r>
              <a:rPr lang="ar-EG" dirty="0"/>
              <a:t>فى اليابانية دائرة كورانشا الدولية</a:t>
            </a:r>
            <a:endParaRPr lang="en-US" dirty="0"/>
          </a:p>
          <a:p>
            <a:pPr lvl="0"/>
            <a:r>
              <a:rPr lang="ar-EG" dirty="0"/>
              <a:t>فى الروسية دائرة المعارف السوفيتية الكبرى</a:t>
            </a:r>
            <a:endParaRPr lang="en-US" dirty="0"/>
          </a:p>
          <a:p>
            <a:pPr lvl="0"/>
            <a:r>
              <a:rPr lang="ar-EG" dirty="0"/>
              <a:t>فى الاسبانية دائرة المعارف الاسبانية</a:t>
            </a:r>
            <a:endParaRPr lang="en-US" dirty="0"/>
          </a:p>
          <a:p>
            <a:pPr marL="64008" indent="0">
              <a:buNone/>
            </a:pPr>
            <a:endParaRPr lang="ar-EG" dirty="0"/>
          </a:p>
        </p:txBody>
      </p:sp>
    </p:spTree>
    <p:extLst>
      <p:ext uri="{BB962C8B-B14F-4D97-AF65-F5344CB8AC3E}">
        <p14:creationId xmlns:p14="http://schemas.microsoft.com/office/powerpoint/2010/main" val="7187569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15</TotalTime>
  <Words>1018</Words>
  <Application>Microsoft Office PowerPoint</Application>
  <PresentationFormat>On-screen Show (4:3)</PresentationFormat>
  <Paragraphs>50</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Verve</vt:lpstr>
      <vt:lpstr>PowerPoint Presentation</vt:lpstr>
      <vt:lpstr>المراجع العامة </vt:lpstr>
      <vt:lpstr>دوائر المعارف والموسوعات العامة : </vt:lpstr>
      <vt:lpstr>PowerPoint Presentation</vt:lpstr>
      <vt:lpstr>دوائر المعارف والموسوعات العامة : </vt:lpstr>
      <vt:lpstr>PowerPoint Presentation</vt:lpstr>
      <vt:lpstr>PowerPoint Presentation</vt:lpstr>
      <vt:lpstr>PowerPoint Presentation</vt:lpstr>
      <vt:lpstr>PowerPoint Presentation</vt:lpstr>
      <vt:lpstr>دوائر المعارف في الفكر العربي الاسلامي:</vt:lpstr>
      <vt:lpstr>PowerPoint Presentation</vt:lpstr>
      <vt:lpstr>PowerPoint Presentation</vt:lpstr>
      <vt:lpstr>PowerPoint Presentation</vt:lpstr>
      <vt:lpstr>PowerPoint Presentation</vt:lpstr>
      <vt:lpstr>دوائر المعارف العربية والمعربة الحديثة :</vt:lpstr>
      <vt:lpstr>PowerPoint Presentation</vt:lpstr>
      <vt:lpstr>الويكبيديات علي الإنترنت </vt:lpstr>
      <vt:lpstr>PowerPoint Presentation</vt:lpstr>
      <vt:lpstr>الوظيفة المرجعية لدوائر المعارف </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firstd</dc:creator>
  <cp:lastModifiedBy>firstd</cp:lastModifiedBy>
  <cp:revision>2</cp:revision>
  <dcterms:created xsi:type="dcterms:W3CDTF">2020-03-18T22:52:29Z</dcterms:created>
  <dcterms:modified xsi:type="dcterms:W3CDTF">2020-03-18T23:08:24Z</dcterms:modified>
</cp:coreProperties>
</file>